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43" r:id="rId1"/>
  </p:sldMasterIdLst>
  <p:notesMasterIdLst>
    <p:notesMasterId r:id="rId4"/>
  </p:notes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AEBE"/>
    <a:srgbClr val="6F6F6F"/>
    <a:srgbClr val="9698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86"/>
    <p:restoredTop sz="94622"/>
  </p:normalViewPr>
  <p:slideViewPr>
    <p:cSldViewPr snapToGrid="0" snapToObjects="1">
      <p:cViewPr>
        <p:scale>
          <a:sx n="114" d="100"/>
          <a:sy n="114" d="100"/>
        </p:scale>
        <p:origin x="144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E15EF-11C9-9A46-B71D-5E962EC48174}" type="datetimeFigureOut">
              <a:rPr lang="tr-TR" smtClean="0"/>
              <a:t>30.11.2017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FB26-B813-EF4F-94DC-DE038EB079D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9987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Resmi yer tutucuya sürükleyin veya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Ana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Ana metin stillerini düzenlemek için tıklayın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Resmi yer tutucuya sürükleyin veya eklemek için simgeye tıklayın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Resmi yer tutucuya sürükleyin veya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Resmi yer tutucuya sürükleyin veya eklemek için simgeye tıklayın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Ana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Açıklama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çıklama Yazı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Resmi yer tutucuya sürükleyin veya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059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44" r:id="rId1"/>
    <p:sldLayoutId id="2147484145" r:id="rId2"/>
    <p:sldLayoutId id="2147484146" r:id="rId3"/>
    <p:sldLayoutId id="2147484147" r:id="rId4"/>
    <p:sldLayoutId id="2147484148" r:id="rId5"/>
    <p:sldLayoutId id="2147484149" r:id="rId6"/>
    <p:sldLayoutId id="2147484150" r:id="rId7"/>
    <p:sldLayoutId id="2147484151" r:id="rId8"/>
    <p:sldLayoutId id="2147484152" r:id="rId9"/>
    <p:sldLayoutId id="2147484153" r:id="rId10"/>
    <p:sldLayoutId id="2147484154" r:id="rId11"/>
    <p:sldLayoutId id="2147484155" r:id="rId12"/>
    <p:sldLayoutId id="2147484156" r:id="rId13"/>
    <p:sldLayoutId id="2147484157" r:id="rId14"/>
    <p:sldLayoutId id="2147484158" r:id="rId15"/>
    <p:sldLayoutId id="2147484159" r:id="rId16"/>
    <p:sldLayoutId id="214748416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png"/><Relationship Id="rId7" Type="http://schemas.microsoft.com/office/2007/relationships/hdphoto" Target="../media/hdphoto1.wdp"/><Relationship Id="rId8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microsoft.com/office/2007/relationships/hdphoto" Target="../media/hdphoto2.wdp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png"/><Relationship Id="rId8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7460" y="87682"/>
            <a:ext cx="1864540" cy="369518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10307430" y="457200"/>
            <a:ext cx="21343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dirty="0" smtClean="0">
                <a:latin typeface="Futura Medium" charset="0"/>
                <a:ea typeface="Futura Medium" charset="0"/>
                <a:cs typeface="Futura Medium" charset="0"/>
              </a:rPr>
              <a:t>CHALLENGE 2017</a:t>
            </a:r>
            <a:endParaRPr lang="tr-TR" sz="16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40AEBE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82271" y="1656015"/>
            <a:ext cx="609601" cy="609601"/>
          </a:xfrm>
          <a:prstGeom prst="rect">
            <a:avLst/>
          </a:prstGeom>
        </p:spPr>
      </p:pic>
      <p:pic>
        <p:nvPicPr>
          <p:cNvPr id="10" name="Resi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6932" y="3482440"/>
            <a:ext cx="1475620" cy="10329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Yuvarlatılmış Dikdörtgen 10"/>
          <p:cNvSpPr/>
          <p:nvPr/>
        </p:nvSpPr>
        <p:spPr>
          <a:xfrm>
            <a:off x="1387929" y="919758"/>
            <a:ext cx="6226442" cy="2196714"/>
          </a:xfrm>
          <a:prstGeom prst="roundRect">
            <a:avLst/>
          </a:prstGeom>
          <a:noFill/>
          <a:ln w="28575" cap="flat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Yuvarlatılmış Dikdörtgen 11"/>
          <p:cNvSpPr/>
          <p:nvPr/>
        </p:nvSpPr>
        <p:spPr>
          <a:xfrm>
            <a:off x="3936267" y="1626807"/>
            <a:ext cx="1120442" cy="641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300" dirty="0" err="1" smtClean="0"/>
              <a:t>Noise</a:t>
            </a:r>
            <a:r>
              <a:rPr lang="tr-TR" sz="1300" dirty="0" smtClean="0"/>
              <a:t> </a:t>
            </a:r>
            <a:r>
              <a:rPr lang="tr-TR" sz="1300" dirty="0" err="1" smtClean="0"/>
              <a:t>reduction</a:t>
            </a:r>
            <a:endParaRPr lang="tr-TR" sz="1300" dirty="0"/>
          </a:p>
        </p:txBody>
      </p:sp>
      <p:sp>
        <p:nvSpPr>
          <p:cNvPr id="15" name="Yuvarlatılmış Dikdörtgen 14"/>
          <p:cNvSpPr/>
          <p:nvPr/>
        </p:nvSpPr>
        <p:spPr>
          <a:xfrm>
            <a:off x="5438806" y="1086171"/>
            <a:ext cx="1989335" cy="1713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300" dirty="0" err="1" smtClean="0"/>
              <a:t>Feature</a:t>
            </a:r>
            <a:r>
              <a:rPr lang="tr-TR" sz="1300" dirty="0" smtClean="0"/>
              <a:t> </a:t>
            </a:r>
            <a:r>
              <a:rPr lang="tr-TR" sz="1300" dirty="0" err="1" smtClean="0"/>
              <a:t>extraction</a:t>
            </a:r>
            <a:r>
              <a:rPr lang="tr-TR" sz="1300" dirty="0" smtClean="0"/>
              <a:t> (MFCC)</a:t>
            </a:r>
          </a:p>
          <a:p>
            <a:pPr algn="ctr"/>
            <a:endParaRPr lang="tr-TR" sz="1300" dirty="0"/>
          </a:p>
          <a:p>
            <a:pPr algn="ctr"/>
            <a:endParaRPr lang="tr-TR" sz="1300" dirty="0" smtClean="0"/>
          </a:p>
          <a:p>
            <a:pPr algn="ctr"/>
            <a:endParaRPr lang="tr-TR" sz="1300" dirty="0" smtClean="0"/>
          </a:p>
        </p:txBody>
      </p:sp>
      <p:cxnSp>
        <p:nvCxnSpPr>
          <p:cNvPr id="24" name="Düz Ok Bağlayıcısı 23"/>
          <p:cNvCxnSpPr>
            <a:stCxn id="12" idx="3"/>
            <a:endCxn id="15" idx="1"/>
          </p:cNvCxnSpPr>
          <p:nvPr/>
        </p:nvCxnSpPr>
        <p:spPr>
          <a:xfrm flipV="1">
            <a:off x="5056709" y="1942715"/>
            <a:ext cx="382097" cy="4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Yuvarlatılmış Dikdörtgen 27"/>
          <p:cNvSpPr/>
          <p:nvPr/>
        </p:nvSpPr>
        <p:spPr>
          <a:xfrm>
            <a:off x="5592645" y="2089739"/>
            <a:ext cx="1681655" cy="5780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000" dirty="0" err="1" smtClean="0"/>
              <a:t>Additionnal</a:t>
            </a:r>
            <a:r>
              <a:rPr lang="tr-TR" sz="1000" dirty="0" smtClean="0"/>
              <a:t> delta </a:t>
            </a:r>
            <a:r>
              <a:rPr lang="tr-TR" sz="1000" dirty="0" err="1" smtClean="0"/>
              <a:t>and</a:t>
            </a:r>
            <a:r>
              <a:rPr lang="tr-TR" sz="1000" dirty="0" smtClean="0"/>
              <a:t> delta-delta </a:t>
            </a:r>
            <a:r>
              <a:rPr lang="tr-TR" sz="1000" dirty="0" err="1" smtClean="0"/>
              <a:t>features</a:t>
            </a:r>
            <a:endParaRPr lang="tr-TR" sz="1000" dirty="0"/>
          </a:p>
        </p:txBody>
      </p:sp>
      <p:cxnSp>
        <p:nvCxnSpPr>
          <p:cNvPr id="31" name="Düz Ok Bağlayıcısı 30"/>
          <p:cNvCxnSpPr>
            <a:stCxn id="15" idx="3"/>
            <a:endCxn id="69" idx="1"/>
          </p:cNvCxnSpPr>
          <p:nvPr/>
        </p:nvCxnSpPr>
        <p:spPr>
          <a:xfrm flipV="1">
            <a:off x="7428141" y="1939150"/>
            <a:ext cx="907144" cy="35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Yuvarlatılmış Dikdörtgen 31"/>
          <p:cNvSpPr/>
          <p:nvPr/>
        </p:nvSpPr>
        <p:spPr>
          <a:xfrm>
            <a:off x="1946932" y="1675646"/>
            <a:ext cx="1765471" cy="5540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300" dirty="0" err="1" smtClean="0"/>
              <a:t>Sample</a:t>
            </a:r>
            <a:r>
              <a:rPr lang="tr-TR" sz="1300" dirty="0" smtClean="0"/>
              <a:t> rate </a:t>
            </a:r>
            <a:r>
              <a:rPr lang="tr-TR" sz="1300" dirty="0" err="1" smtClean="0"/>
              <a:t>converter</a:t>
            </a:r>
            <a:endParaRPr lang="tr-TR" sz="1300" dirty="0"/>
          </a:p>
        </p:txBody>
      </p:sp>
      <p:cxnSp>
        <p:nvCxnSpPr>
          <p:cNvPr id="59" name="Düz Ok Bağlayıcısı 58"/>
          <p:cNvCxnSpPr>
            <a:stCxn id="7" idx="3"/>
            <a:endCxn id="32" idx="1"/>
          </p:cNvCxnSpPr>
          <p:nvPr/>
        </p:nvCxnSpPr>
        <p:spPr>
          <a:xfrm flipV="1">
            <a:off x="791872" y="1952692"/>
            <a:ext cx="1155060" cy="8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Düz Ok Bağlayıcısı 60"/>
          <p:cNvCxnSpPr>
            <a:stCxn id="32" idx="3"/>
            <a:endCxn id="12" idx="1"/>
          </p:cNvCxnSpPr>
          <p:nvPr/>
        </p:nvCxnSpPr>
        <p:spPr>
          <a:xfrm flipV="1">
            <a:off x="3712403" y="1947672"/>
            <a:ext cx="223864" cy="5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Metin kutusu 61"/>
          <p:cNvSpPr txBox="1"/>
          <p:nvPr/>
        </p:nvSpPr>
        <p:spPr>
          <a:xfrm>
            <a:off x="2986103" y="1002709"/>
            <a:ext cx="2914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Digital</a:t>
            </a:r>
            <a:r>
              <a:rPr lang="tr-TR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tr-TR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signal</a:t>
            </a:r>
            <a:r>
              <a:rPr lang="tr-TR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tr-TR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processing</a:t>
            </a:r>
            <a:endParaRPr lang="tr-TR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9" name="Yuvarlatılmış Dikdörtgen 68"/>
          <p:cNvSpPr/>
          <p:nvPr/>
        </p:nvSpPr>
        <p:spPr>
          <a:xfrm>
            <a:off x="8335285" y="1180323"/>
            <a:ext cx="3091118" cy="1517654"/>
          </a:xfrm>
          <a:prstGeom prst="roundRect">
            <a:avLst/>
          </a:prstGeom>
          <a:noFill/>
          <a:ln cmpd="tri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smtClean="0"/>
              <a:t>Training model</a:t>
            </a:r>
            <a:endParaRPr lang="tr-TR" dirty="0"/>
          </a:p>
          <a:p>
            <a:pPr algn="ctr"/>
            <a:endParaRPr lang="tr-TR" dirty="0" smtClean="0"/>
          </a:p>
          <a:p>
            <a:pPr algn="ctr"/>
            <a:endParaRPr lang="tr-TR" dirty="0"/>
          </a:p>
          <a:p>
            <a:pPr algn="ctr"/>
            <a:endParaRPr lang="tr-TR" dirty="0" smtClean="0"/>
          </a:p>
        </p:txBody>
      </p:sp>
      <p:sp>
        <p:nvSpPr>
          <p:cNvPr id="76" name="Yuvarlatılmış Dikdörtgen 75"/>
          <p:cNvSpPr/>
          <p:nvPr/>
        </p:nvSpPr>
        <p:spPr>
          <a:xfrm>
            <a:off x="6723767" y="3711796"/>
            <a:ext cx="4067639" cy="1376566"/>
          </a:xfrm>
          <a:prstGeom prst="roundRect">
            <a:avLst/>
          </a:prstGeom>
          <a:noFill/>
          <a:ln w="4762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83" name="Yuvarlatılmış Dikdörtgen 82"/>
          <p:cNvSpPr/>
          <p:nvPr/>
        </p:nvSpPr>
        <p:spPr>
          <a:xfrm>
            <a:off x="8526512" y="1966102"/>
            <a:ext cx="541455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700" dirty="0" smtClean="0"/>
              <a:t>SVM</a:t>
            </a:r>
            <a:endParaRPr lang="tr-TR" sz="700" dirty="0"/>
          </a:p>
        </p:txBody>
      </p:sp>
      <p:sp>
        <p:nvSpPr>
          <p:cNvPr id="84" name="Yuvarlatılmış Dikdörtgen 83"/>
          <p:cNvSpPr/>
          <p:nvPr/>
        </p:nvSpPr>
        <p:spPr>
          <a:xfrm>
            <a:off x="9248708" y="1972149"/>
            <a:ext cx="541455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700" dirty="0" err="1" smtClean="0"/>
              <a:t>SeqNN</a:t>
            </a:r>
            <a:endParaRPr lang="tr-TR" sz="700" dirty="0"/>
          </a:p>
        </p:txBody>
      </p:sp>
      <p:sp>
        <p:nvSpPr>
          <p:cNvPr id="85" name="Yuvarlatılmış Dikdörtgen 84"/>
          <p:cNvSpPr/>
          <p:nvPr/>
        </p:nvSpPr>
        <p:spPr>
          <a:xfrm>
            <a:off x="9972462" y="1972149"/>
            <a:ext cx="541455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700" b="1" dirty="0" smtClean="0"/>
              <a:t>CNN</a:t>
            </a:r>
            <a:endParaRPr lang="tr-TR" sz="700" b="1" dirty="0"/>
          </a:p>
        </p:txBody>
      </p:sp>
      <p:sp>
        <p:nvSpPr>
          <p:cNvPr id="86" name="Yuvarlatılmış Dikdörtgen 85"/>
          <p:cNvSpPr/>
          <p:nvPr/>
        </p:nvSpPr>
        <p:spPr>
          <a:xfrm>
            <a:off x="10725154" y="1966102"/>
            <a:ext cx="541455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700" dirty="0" smtClean="0"/>
              <a:t>LSTM</a:t>
            </a:r>
            <a:endParaRPr lang="tr-TR" sz="700" dirty="0"/>
          </a:p>
        </p:txBody>
      </p:sp>
      <p:sp>
        <p:nvSpPr>
          <p:cNvPr id="87" name="Metin kutusu 86"/>
          <p:cNvSpPr txBox="1"/>
          <p:nvPr/>
        </p:nvSpPr>
        <p:spPr>
          <a:xfrm>
            <a:off x="8140589" y="3702931"/>
            <a:ext cx="122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Server </a:t>
            </a:r>
            <a:r>
              <a:rPr lang="tr-TR" dirty="0" err="1" smtClean="0"/>
              <a:t>App</a:t>
            </a:r>
            <a:endParaRPr lang="tr-TR" dirty="0"/>
          </a:p>
        </p:txBody>
      </p:sp>
      <p:cxnSp>
        <p:nvCxnSpPr>
          <p:cNvPr id="91" name="Düz Bağlayıcı 90"/>
          <p:cNvCxnSpPr>
            <a:stCxn id="10" idx="3"/>
          </p:cNvCxnSpPr>
          <p:nvPr/>
        </p:nvCxnSpPr>
        <p:spPr>
          <a:xfrm>
            <a:off x="3422552" y="3998907"/>
            <a:ext cx="3309153" cy="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Düz Ok Bağlayıcısı 92"/>
          <p:cNvCxnSpPr/>
          <p:nvPr/>
        </p:nvCxnSpPr>
        <p:spPr>
          <a:xfrm>
            <a:off x="10056732" y="2701542"/>
            <a:ext cx="0" cy="952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Düz Bağlayıcı 100"/>
          <p:cNvCxnSpPr/>
          <p:nvPr/>
        </p:nvCxnSpPr>
        <p:spPr>
          <a:xfrm>
            <a:off x="1610130" y="1965484"/>
            <a:ext cx="0" cy="2033423"/>
          </a:xfrm>
          <a:prstGeom prst="line">
            <a:avLst/>
          </a:prstGeom>
          <a:ln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Düz Ok Bağlayıcısı 110"/>
          <p:cNvCxnSpPr>
            <a:endCxn id="10" idx="1"/>
          </p:cNvCxnSpPr>
          <p:nvPr/>
        </p:nvCxnSpPr>
        <p:spPr>
          <a:xfrm>
            <a:off x="1614734" y="3998907"/>
            <a:ext cx="3321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Yuvarlatılmış Dikdörtgen 111"/>
          <p:cNvSpPr/>
          <p:nvPr/>
        </p:nvSpPr>
        <p:spPr>
          <a:xfrm>
            <a:off x="6788076" y="4084413"/>
            <a:ext cx="3934530" cy="3706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000" dirty="0" err="1" smtClean="0"/>
              <a:t>Processing</a:t>
            </a:r>
            <a:r>
              <a:rPr lang="tr-TR" sz="1000" dirty="0" smtClean="0"/>
              <a:t> {</a:t>
            </a:r>
            <a:r>
              <a:rPr lang="tr-TR" sz="1000" dirty="0" err="1" smtClean="0"/>
              <a:t>name,command</a:t>
            </a:r>
            <a:r>
              <a:rPr lang="tr-TR" sz="1000" dirty="0" smtClean="0"/>
              <a:t>} </a:t>
            </a:r>
            <a:r>
              <a:rPr lang="tr-TR" sz="1000" dirty="0" err="1" smtClean="0"/>
              <a:t>and</a:t>
            </a:r>
            <a:r>
              <a:rPr lang="tr-TR" sz="1000" dirty="0" smtClean="0"/>
              <a:t> </a:t>
            </a:r>
            <a:r>
              <a:rPr lang="tr-TR" sz="1000" dirty="0" err="1" smtClean="0"/>
              <a:t>prepare</a:t>
            </a:r>
            <a:r>
              <a:rPr lang="tr-TR" sz="1000" dirty="0" smtClean="0"/>
              <a:t> </a:t>
            </a:r>
            <a:r>
              <a:rPr lang="tr-TR" sz="1000" dirty="0" err="1" smtClean="0"/>
              <a:t>database</a:t>
            </a:r>
            <a:r>
              <a:rPr lang="tr-TR" sz="1000" dirty="0" smtClean="0"/>
              <a:t> </a:t>
            </a:r>
            <a:r>
              <a:rPr lang="tr-TR" sz="1000" dirty="0" err="1" smtClean="0"/>
              <a:t>query</a:t>
            </a:r>
            <a:endParaRPr lang="tr-TR" sz="1000" dirty="0"/>
          </a:p>
        </p:txBody>
      </p:sp>
      <p:sp>
        <p:nvSpPr>
          <p:cNvPr id="119" name="Metin kutusu 118"/>
          <p:cNvSpPr txBox="1"/>
          <p:nvPr/>
        </p:nvSpPr>
        <p:spPr>
          <a:xfrm>
            <a:off x="6860210" y="6289918"/>
            <a:ext cx="154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User </a:t>
            </a:r>
            <a:r>
              <a:rPr lang="tr-TR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database</a:t>
            </a:r>
            <a:endParaRPr lang="tr-T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20" name="Resim 1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2022" y="5749079"/>
            <a:ext cx="654702" cy="654702"/>
          </a:xfrm>
          <a:prstGeom prst="rect">
            <a:avLst/>
          </a:prstGeom>
        </p:spPr>
      </p:pic>
      <p:cxnSp>
        <p:nvCxnSpPr>
          <p:cNvPr id="122" name="Düz Ok Bağlayıcısı 121"/>
          <p:cNvCxnSpPr/>
          <p:nvPr/>
        </p:nvCxnSpPr>
        <p:spPr>
          <a:xfrm>
            <a:off x="7668920" y="5061175"/>
            <a:ext cx="0" cy="712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Metin kutusu 137"/>
          <p:cNvSpPr txBox="1"/>
          <p:nvPr/>
        </p:nvSpPr>
        <p:spPr>
          <a:xfrm>
            <a:off x="7634621" y="5326640"/>
            <a:ext cx="14189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smtClean="0">
                <a:solidFill>
                  <a:srgbClr val="40AEBE"/>
                </a:solidFill>
              </a:rPr>
              <a:t>Query </a:t>
            </a:r>
            <a:r>
              <a:rPr lang="tr-TR" sz="1000" dirty="0" err="1" smtClean="0">
                <a:solidFill>
                  <a:srgbClr val="40AEBE"/>
                </a:solidFill>
              </a:rPr>
              <a:t>user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information</a:t>
            </a:r>
            <a:endParaRPr lang="tr-TR" sz="1000" dirty="0">
              <a:solidFill>
                <a:srgbClr val="40AEBE"/>
              </a:solidFill>
            </a:endParaRPr>
          </a:p>
        </p:txBody>
      </p:sp>
      <p:cxnSp>
        <p:nvCxnSpPr>
          <p:cNvPr id="139" name="Düz Ok Bağlayıcısı 138"/>
          <p:cNvCxnSpPr/>
          <p:nvPr/>
        </p:nvCxnSpPr>
        <p:spPr>
          <a:xfrm flipV="1">
            <a:off x="7499297" y="5061175"/>
            <a:ext cx="2020" cy="687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" name="Resim 142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308" b="98269" l="9231" r="90000">
                        <a14:foregroundMark x1="38846" y1="6923" x2="38846" y2="6923"/>
                        <a14:foregroundMark x1="55000" y1="9231" x2="55000" y2="9231"/>
                        <a14:foregroundMark x1="76923" y1="10385" x2="76923" y2="10385"/>
                        <a14:foregroundMark x1="33077" y1="10385" x2="33077" y2="10385"/>
                        <a14:foregroundMark x1="22115" y1="8846" x2="22115" y2="8846"/>
                        <a14:foregroundMark x1="14615" y1="14038" x2="14615" y2="14038"/>
                        <a14:backgroundMark x1="14808" y1="10769" x2="14808" y2="107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45506" y="5659107"/>
            <a:ext cx="834646" cy="834646"/>
          </a:xfrm>
          <a:prstGeom prst="rect">
            <a:avLst/>
          </a:prstGeom>
        </p:spPr>
      </p:pic>
      <p:sp>
        <p:nvSpPr>
          <p:cNvPr id="145" name="Metin kutusu 144"/>
          <p:cNvSpPr txBox="1"/>
          <p:nvPr/>
        </p:nvSpPr>
        <p:spPr>
          <a:xfrm>
            <a:off x="10209789" y="6391073"/>
            <a:ext cx="962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Speaker</a:t>
            </a:r>
            <a:endParaRPr lang="tr-T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47" name="Düz Ok Bağlayıcısı 146"/>
          <p:cNvCxnSpPr/>
          <p:nvPr/>
        </p:nvCxnSpPr>
        <p:spPr>
          <a:xfrm>
            <a:off x="9518128" y="5092783"/>
            <a:ext cx="801255" cy="713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Düz Ok Bağlayıcısı 147"/>
          <p:cNvCxnSpPr/>
          <p:nvPr/>
        </p:nvCxnSpPr>
        <p:spPr>
          <a:xfrm flipH="1" flipV="1">
            <a:off x="9786006" y="5059512"/>
            <a:ext cx="681827" cy="599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Metin kutusu 151"/>
          <p:cNvSpPr txBox="1"/>
          <p:nvPr/>
        </p:nvSpPr>
        <p:spPr>
          <a:xfrm>
            <a:off x="10198688" y="5158906"/>
            <a:ext cx="10679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err="1" smtClean="0">
                <a:solidFill>
                  <a:srgbClr val="40AEBE"/>
                </a:solidFill>
              </a:rPr>
              <a:t>Send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commands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54" name="Metin kutusu 153"/>
          <p:cNvSpPr txBox="1"/>
          <p:nvPr/>
        </p:nvSpPr>
        <p:spPr>
          <a:xfrm>
            <a:off x="5629354" y="3752686"/>
            <a:ext cx="10166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err="1" smtClean="0">
                <a:solidFill>
                  <a:srgbClr val="40AEBE"/>
                </a:solidFill>
              </a:rPr>
              <a:t>Send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command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55" name="Metin kutusu 154"/>
          <p:cNvSpPr txBox="1"/>
          <p:nvPr/>
        </p:nvSpPr>
        <p:spPr>
          <a:xfrm>
            <a:off x="10056731" y="3020835"/>
            <a:ext cx="10054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err="1" smtClean="0">
                <a:solidFill>
                  <a:srgbClr val="40AEBE"/>
                </a:solidFill>
              </a:rPr>
              <a:t>Send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username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56" name="Yuvarlatılmış Dikdörtgen 155"/>
          <p:cNvSpPr/>
          <p:nvPr/>
        </p:nvSpPr>
        <p:spPr>
          <a:xfrm>
            <a:off x="6788075" y="4563516"/>
            <a:ext cx="3934530" cy="3706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000" dirty="0" err="1" smtClean="0"/>
              <a:t>Establish</a:t>
            </a:r>
            <a:r>
              <a:rPr lang="tr-TR" sz="1000" dirty="0" smtClean="0"/>
              <a:t> </a:t>
            </a:r>
            <a:r>
              <a:rPr lang="tr-TR" sz="1000" dirty="0" err="1" smtClean="0"/>
              <a:t>connection</a:t>
            </a:r>
            <a:r>
              <a:rPr lang="tr-TR" sz="1000" dirty="0" smtClean="0"/>
              <a:t> </a:t>
            </a:r>
            <a:r>
              <a:rPr lang="tr-TR" sz="1000" dirty="0" err="1" smtClean="0"/>
              <a:t>with</a:t>
            </a:r>
            <a:r>
              <a:rPr lang="tr-TR" sz="1000" dirty="0" smtClean="0"/>
              <a:t> </a:t>
            </a:r>
            <a:r>
              <a:rPr lang="tr-TR" sz="1000" dirty="0" err="1" smtClean="0"/>
              <a:t>Speaker</a:t>
            </a:r>
            <a:r>
              <a:rPr lang="tr-TR" sz="1000" dirty="0" smtClean="0"/>
              <a:t> </a:t>
            </a:r>
            <a:r>
              <a:rPr lang="tr-TR" sz="1000" dirty="0" err="1" smtClean="0"/>
              <a:t>and</a:t>
            </a:r>
            <a:r>
              <a:rPr lang="tr-TR" sz="1000" dirty="0" smtClean="0"/>
              <a:t> </a:t>
            </a:r>
            <a:r>
              <a:rPr lang="tr-TR" sz="1000" dirty="0" err="1" smtClean="0"/>
              <a:t>prepare</a:t>
            </a:r>
            <a:r>
              <a:rPr lang="tr-TR" sz="1000" dirty="0" smtClean="0"/>
              <a:t> </a:t>
            </a:r>
            <a:r>
              <a:rPr lang="tr-TR" sz="1000" dirty="0" err="1" smtClean="0"/>
              <a:t>speaker</a:t>
            </a:r>
            <a:r>
              <a:rPr lang="tr-TR" sz="1000" dirty="0" smtClean="0"/>
              <a:t> </a:t>
            </a:r>
            <a:r>
              <a:rPr lang="tr-TR" sz="1000" dirty="0" err="1" smtClean="0"/>
              <a:t>commands</a:t>
            </a:r>
            <a:endParaRPr lang="tr-TR" sz="1000" dirty="0"/>
          </a:p>
        </p:txBody>
      </p:sp>
      <p:sp>
        <p:nvSpPr>
          <p:cNvPr id="161" name="Metin kutusu 160"/>
          <p:cNvSpPr txBox="1"/>
          <p:nvPr/>
        </p:nvSpPr>
        <p:spPr>
          <a:xfrm>
            <a:off x="82004" y="2187602"/>
            <a:ext cx="12731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err="1" smtClean="0">
                <a:solidFill>
                  <a:srgbClr val="40AEBE"/>
                </a:solidFill>
              </a:rPr>
              <a:t>İnput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user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command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62" name="Yuvarlatılmış Dikdörtgen 161"/>
          <p:cNvSpPr/>
          <p:nvPr/>
        </p:nvSpPr>
        <p:spPr>
          <a:xfrm>
            <a:off x="-81917" y="4462622"/>
            <a:ext cx="6719777" cy="321021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63" name="Metin kutusu 162"/>
          <p:cNvSpPr txBox="1"/>
          <p:nvPr/>
        </p:nvSpPr>
        <p:spPr>
          <a:xfrm>
            <a:off x="159851" y="4462622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/>
              <a:t>Use</a:t>
            </a:r>
            <a:r>
              <a:rPr lang="tr-TR" dirty="0" smtClean="0"/>
              <a:t> </a:t>
            </a:r>
            <a:r>
              <a:rPr lang="tr-TR" dirty="0" err="1" smtClean="0"/>
              <a:t>case</a:t>
            </a:r>
            <a:endParaRPr lang="tr-TR" dirty="0"/>
          </a:p>
        </p:txBody>
      </p:sp>
      <p:sp>
        <p:nvSpPr>
          <p:cNvPr id="164" name="Metin kutusu 163"/>
          <p:cNvSpPr txBox="1"/>
          <p:nvPr/>
        </p:nvSpPr>
        <p:spPr>
          <a:xfrm>
            <a:off x="240294" y="4951090"/>
            <a:ext cx="5739328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500" dirty="0" smtClean="0"/>
              <a:t>- </a:t>
            </a:r>
            <a:r>
              <a:rPr lang="tr-TR" sz="1500" dirty="0" err="1" smtClean="0"/>
              <a:t>Emilien</a:t>
            </a:r>
            <a:r>
              <a:rPr lang="tr-TR" sz="1500" dirty="0" smtClean="0"/>
              <a:t> </a:t>
            </a:r>
            <a:r>
              <a:rPr lang="tr-TR" sz="1500" dirty="0" err="1" smtClean="0"/>
              <a:t>says</a:t>
            </a:r>
            <a:r>
              <a:rPr lang="tr-TR" sz="1500" dirty="0" smtClean="0"/>
              <a:t> “</a:t>
            </a:r>
            <a:r>
              <a:rPr lang="tr-TR" sz="1500" dirty="0" err="1" smtClean="0"/>
              <a:t>play</a:t>
            </a:r>
            <a:r>
              <a:rPr lang="tr-TR" sz="1500" dirty="0" smtClean="0"/>
              <a:t> </a:t>
            </a:r>
            <a:r>
              <a:rPr lang="tr-TR" sz="1500" dirty="0" err="1" smtClean="0"/>
              <a:t>my</a:t>
            </a:r>
            <a:r>
              <a:rPr lang="tr-TR" sz="1500" dirty="0" smtClean="0"/>
              <a:t> </a:t>
            </a:r>
            <a:r>
              <a:rPr lang="tr-TR" sz="1500" dirty="0" err="1" smtClean="0"/>
              <a:t>playlist</a:t>
            </a:r>
            <a:r>
              <a:rPr lang="tr-TR" sz="1500" dirty="0" smtClean="0"/>
              <a:t>”</a:t>
            </a:r>
          </a:p>
          <a:p>
            <a:endParaRPr lang="tr-TR" sz="1500" dirty="0" smtClean="0"/>
          </a:p>
          <a:p>
            <a:r>
              <a:rPr lang="tr-TR" sz="1500" dirty="0" smtClean="0"/>
              <a:t>- </a:t>
            </a:r>
            <a:r>
              <a:rPr lang="tr-TR" sz="1500" dirty="0" err="1" smtClean="0"/>
              <a:t>The</a:t>
            </a:r>
            <a:r>
              <a:rPr lang="tr-TR" sz="1500" dirty="0" smtClean="0"/>
              <a:t> server </a:t>
            </a:r>
            <a:r>
              <a:rPr lang="tr-TR" sz="1500" dirty="0" err="1" smtClean="0"/>
              <a:t>receives</a:t>
            </a:r>
            <a:r>
              <a:rPr lang="tr-TR" sz="1500" dirty="0" smtClean="0"/>
              <a:t> {</a:t>
            </a:r>
            <a:r>
              <a:rPr lang="tr-TR" sz="1500" dirty="0" err="1" smtClean="0"/>
              <a:t>emilien,play</a:t>
            </a:r>
            <a:r>
              <a:rPr lang="tr-TR" sz="1500" dirty="0" smtClean="0"/>
              <a:t> </a:t>
            </a:r>
            <a:r>
              <a:rPr lang="tr-TR" sz="1500" dirty="0" err="1" smtClean="0"/>
              <a:t>my</a:t>
            </a:r>
            <a:r>
              <a:rPr lang="tr-TR" sz="1500" dirty="0" smtClean="0"/>
              <a:t> </a:t>
            </a:r>
            <a:r>
              <a:rPr lang="tr-TR" sz="1500" dirty="0" err="1" smtClean="0"/>
              <a:t>playlist</a:t>
            </a:r>
            <a:r>
              <a:rPr lang="tr-TR" sz="1500" dirty="0" smtClean="0"/>
              <a:t>}</a:t>
            </a:r>
          </a:p>
          <a:p>
            <a:endParaRPr lang="tr-TR" sz="1500" dirty="0" smtClean="0"/>
          </a:p>
          <a:p>
            <a:r>
              <a:rPr lang="tr-TR" sz="1500" dirty="0" smtClean="0"/>
              <a:t>- Server </a:t>
            </a:r>
            <a:r>
              <a:rPr lang="tr-TR" sz="1500" dirty="0" err="1" smtClean="0"/>
              <a:t>queries</a:t>
            </a:r>
            <a:r>
              <a:rPr lang="tr-TR" sz="1500" dirty="0" smtClean="0"/>
              <a:t> </a:t>
            </a:r>
            <a:r>
              <a:rPr lang="tr-TR" sz="1500" dirty="0" err="1" smtClean="0"/>
              <a:t>database</a:t>
            </a:r>
            <a:r>
              <a:rPr lang="tr-TR" sz="1500" dirty="0" smtClean="0"/>
              <a:t> </a:t>
            </a:r>
            <a:r>
              <a:rPr lang="tr-TR" sz="1500" dirty="0" err="1" smtClean="0"/>
              <a:t>for</a:t>
            </a:r>
            <a:r>
              <a:rPr lang="tr-TR" sz="1500" dirty="0" smtClean="0"/>
              <a:t> </a:t>
            </a:r>
            <a:r>
              <a:rPr lang="tr-TR" sz="1500" dirty="0" err="1" smtClean="0"/>
              <a:t>information</a:t>
            </a:r>
            <a:r>
              <a:rPr lang="tr-TR" sz="1500" dirty="0" smtClean="0"/>
              <a:t> </a:t>
            </a:r>
            <a:r>
              <a:rPr lang="tr-TR" sz="1500" dirty="0" err="1" smtClean="0"/>
              <a:t>about</a:t>
            </a:r>
            <a:r>
              <a:rPr lang="tr-TR" sz="1500" dirty="0" smtClean="0"/>
              <a:t> </a:t>
            </a:r>
            <a:r>
              <a:rPr lang="tr-TR" sz="1500" dirty="0" err="1" smtClean="0"/>
              <a:t>Emilien</a:t>
            </a:r>
            <a:r>
              <a:rPr lang="tr-TR" sz="1500" dirty="0" smtClean="0"/>
              <a:t> (his </a:t>
            </a:r>
            <a:r>
              <a:rPr lang="tr-TR" sz="1500" dirty="0" err="1" smtClean="0"/>
              <a:t>playlist</a:t>
            </a:r>
            <a:r>
              <a:rPr lang="tr-TR" sz="1500" dirty="0" smtClean="0"/>
              <a:t>)</a:t>
            </a:r>
          </a:p>
          <a:p>
            <a:endParaRPr lang="tr-TR" sz="1500" dirty="0" smtClean="0"/>
          </a:p>
          <a:p>
            <a:r>
              <a:rPr lang="tr-TR" sz="1500" dirty="0" smtClean="0"/>
              <a:t>- </a:t>
            </a:r>
            <a:r>
              <a:rPr lang="tr-TR" sz="1500" dirty="0" err="1" smtClean="0"/>
              <a:t>Push</a:t>
            </a:r>
            <a:r>
              <a:rPr lang="tr-TR" sz="1500" dirty="0" smtClean="0"/>
              <a:t> </a:t>
            </a:r>
            <a:r>
              <a:rPr lang="tr-TR" sz="1500" dirty="0" err="1" smtClean="0"/>
              <a:t>playlist</a:t>
            </a:r>
            <a:r>
              <a:rPr lang="tr-TR" sz="1500" dirty="0" smtClean="0"/>
              <a:t> </a:t>
            </a:r>
            <a:r>
              <a:rPr lang="tr-TR" sz="1500" dirty="0" err="1" smtClean="0"/>
              <a:t>to</a:t>
            </a:r>
            <a:r>
              <a:rPr lang="tr-TR" sz="1500" dirty="0" smtClean="0"/>
              <a:t> </a:t>
            </a:r>
            <a:r>
              <a:rPr lang="tr-TR" sz="1500" dirty="0" err="1" smtClean="0"/>
              <a:t>Speaker</a:t>
            </a:r>
            <a:endParaRPr lang="tr-TR" sz="1500" dirty="0"/>
          </a:p>
        </p:txBody>
      </p:sp>
      <p:pic>
        <p:nvPicPr>
          <p:cNvPr id="165" name="Resim 164"/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96358" y="4415709"/>
            <a:ext cx="968154" cy="968154"/>
          </a:xfrm>
          <a:prstGeom prst="rect">
            <a:avLst/>
          </a:prstGeom>
        </p:spPr>
      </p:pic>
      <p:sp>
        <p:nvSpPr>
          <p:cNvPr id="166" name="Yuvarlatılmış Dikdörtgen 165"/>
          <p:cNvSpPr/>
          <p:nvPr/>
        </p:nvSpPr>
        <p:spPr>
          <a:xfrm>
            <a:off x="3893576" y="4739620"/>
            <a:ext cx="539382" cy="305777"/>
          </a:xfrm>
          <a:prstGeom prst="round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600" dirty="0" smtClean="0"/>
              <a:t>DSP</a:t>
            </a:r>
          </a:p>
          <a:p>
            <a:pPr algn="ctr"/>
            <a:endParaRPr lang="tr-TR" sz="600" dirty="0"/>
          </a:p>
        </p:txBody>
      </p:sp>
      <p:sp>
        <p:nvSpPr>
          <p:cNvPr id="167" name="Yuvarlatılmış Dikdörtgen 166"/>
          <p:cNvSpPr/>
          <p:nvPr/>
        </p:nvSpPr>
        <p:spPr>
          <a:xfrm>
            <a:off x="4559948" y="4732560"/>
            <a:ext cx="476758" cy="3269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500" dirty="0" smtClean="0"/>
              <a:t>Training model</a:t>
            </a:r>
          </a:p>
          <a:p>
            <a:pPr algn="ctr"/>
            <a:endParaRPr lang="tr-TR" sz="500" dirty="0"/>
          </a:p>
          <a:p>
            <a:pPr algn="ctr"/>
            <a:endParaRPr lang="tr-TR" sz="500" dirty="0"/>
          </a:p>
        </p:txBody>
      </p:sp>
      <p:sp>
        <p:nvSpPr>
          <p:cNvPr id="169" name="Metin kutusu 168"/>
          <p:cNvSpPr txBox="1"/>
          <p:nvPr/>
        </p:nvSpPr>
        <p:spPr>
          <a:xfrm>
            <a:off x="5340987" y="4800176"/>
            <a:ext cx="4219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600" dirty="0" err="1" smtClean="0"/>
              <a:t>Emilien</a:t>
            </a:r>
            <a:endParaRPr lang="tr-TR" sz="600" dirty="0"/>
          </a:p>
        </p:txBody>
      </p:sp>
      <p:pic>
        <p:nvPicPr>
          <p:cNvPr id="170" name="Resim 16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7026" y="5106307"/>
            <a:ext cx="356247" cy="2742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1" name="Metin kutusu 170"/>
          <p:cNvSpPr txBox="1"/>
          <p:nvPr/>
        </p:nvSpPr>
        <p:spPr>
          <a:xfrm>
            <a:off x="5229816" y="5186875"/>
            <a:ext cx="67999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600" dirty="0" smtClean="0"/>
              <a:t>Play </a:t>
            </a:r>
            <a:r>
              <a:rPr lang="tr-TR" sz="600" dirty="0" err="1" smtClean="0"/>
              <a:t>my</a:t>
            </a:r>
            <a:r>
              <a:rPr lang="tr-TR" sz="600" dirty="0" smtClean="0"/>
              <a:t> </a:t>
            </a:r>
            <a:r>
              <a:rPr lang="tr-TR" sz="600" dirty="0" err="1" smtClean="0"/>
              <a:t>playlist</a:t>
            </a:r>
            <a:endParaRPr lang="tr-TR" sz="600" dirty="0"/>
          </a:p>
        </p:txBody>
      </p:sp>
      <p:pic>
        <p:nvPicPr>
          <p:cNvPr id="172" name="Resim 171"/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96378" y="4416803"/>
            <a:ext cx="968154" cy="968154"/>
          </a:xfrm>
          <a:prstGeom prst="rect">
            <a:avLst/>
          </a:prstGeom>
        </p:spPr>
      </p:pic>
      <p:sp>
        <p:nvSpPr>
          <p:cNvPr id="173" name="Yuvarlatılmış Dikdörtgen 172"/>
          <p:cNvSpPr/>
          <p:nvPr/>
        </p:nvSpPr>
        <p:spPr>
          <a:xfrm>
            <a:off x="5762898" y="5470817"/>
            <a:ext cx="419140" cy="335902"/>
          </a:xfrm>
          <a:prstGeom prst="roundRect">
            <a:avLst/>
          </a:prstGeom>
          <a:noFill/>
          <a:ln w="4762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174" name="Resim 1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7079" y="6027208"/>
            <a:ext cx="324894" cy="324894"/>
          </a:xfrm>
          <a:prstGeom prst="rect">
            <a:avLst/>
          </a:prstGeom>
        </p:spPr>
      </p:pic>
      <p:cxnSp>
        <p:nvCxnSpPr>
          <p:cNvPr id="176" name="Düz Ok Bağlayıcısı 175"/>
          <p:cNvCxnSpPr/>
          <p:nvPr/>
        </p:nvCxnSpPr>
        <p:spPr>
          <a:xfrm flipH="1">
            <a:off x="5834561" y="5846859"/>
            <a:ext cx="75249" cy="2411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7" name="Resim 17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308" b="98269" l="9231" r="90000">
                        <a14:foregroundMark x1="38846" y1="6923" x2="38846" y2="6923"/>
                        <a14:foregroundMark x1="55000" y1="9231" x2="55000" y2="9231"/>
                        <a14:foregroundMark x1="76923" y1="10385" x2="76923" y2="10385"/>
                        <a14:foregroundMark x1="33077" y1="10385" x2="33077" y2="10385"/>
                        <a14:foregroundMark x1="22115" y1="8846" x2="22115" y2="8846"/>
                        <a14:foregroundMark x1="14615" y1="14038" x2="14615" y2="14038"/>
                        <a14:backgroundMark x1="14808" y1="10769" x2="14808" y2="107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65314" y="6391073"/>
            <a:ext cx="343187" cy="343187"/>
          </a:xfrm>
          <a:prstGeom prst="rect">
            <a:avLst/>
          </a:prstGeom>
        </p:spPr>
      </p:pic>
      <p:cxnSp>
        <p:nvCxnSpPr>
          <p:cNvPr id="178" name="Düz Ok Bağlayıcısı 177"/>
          <p:cNvCxnSpPr>
            <a:endCxn id="177" idx="0"/>
          </p:cNvCxnSpPr>
          <p:nvPr/>
        </p:nvCxnSpPr>
        <p:spPr>
          <a:xfrm>
            <a:off x="6099441" y="5905995"/>
            <a:ext cx="237467" cy="48507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Metin kutusu 184"/>
          <p:cNvSpPr txBox="1"/>
          <p:nvPr/>
        </p:nvSpPr>
        <p:spPr>
          <a:xfrm>
            <a:off x="0" y="89077"/>
            <a:ext cx="12192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200" dirty="0" err="1" smtClean="0"/>
              <a:t>Speaker</a:t>
            </a:r>
            <a:r>
              <a:rPr lang="tr-TR" sz="2200" dirty="0" smtClean="0"/>
              <a:t> </a:t>
            </a:r>
            <a:r>
              <a:rPr lang="tr-TR" sz="2200" dirty="0" err="1" smtClean="0"/>
              <a:t>recognition</a:t>
            </a:r>
            <a:r>
              <a:rPr lang="tr-TR" sz="2200" dirty="0" smtClean="0"/>
              <a:t> </a:t>
            </a:r>
            <a:r>
              <a:rPr lang="tr-TR" sz="2200" dirty="0" err="1" smtClean="0"/>
              <a:t>system</a:t>
            </a:r>
            <a:r>
              <a:rPr lang="tr-TR" sz="2200" dirty="0" smtClean="0"/>
              <a:t> </a:t>
            </a:r>
            <a:r>
              <a:rPr lang="tr-TR" sz="2200" dirty="0" err="1" smtClean="0"/>
              <a:t>diagram</a:t>
            </a:r>
            <a:endParaRPr lang="tr-TR" sz="2200" dirty="0"/>
          </a:p>
        </p:txBody>
      </p:sp>
      <p:sp>
        <p:nvSpPr>
          <p:cNvPr id="188" name="Metin kutusu 187"/>
          <p:cNvSpPr txBox="1"/>
          <p:nvPr/>
        </p:nvSpPr>
        <p:spPr>
          <a:xfrm>
            <a:off x="7619106" y="1924769"/>
            <a:ext cx="7665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smtClean="0">
                <a:solidFill>
                  <a:srgbClr val="40AEBE"/>
                </a:solidFill>
              </a:rPr>
              <a:t>MFC</a:t>
            </a:r>
          </a:p>
          <a:p>
            <a:r>
              <a:rPr lang="tr-TR" sz="1000" dirty="0" err="1" smtClean="0">
                <a:solidFill>
                  <a:srgbClr val="40AEBE"/>
                </a:solidFill>
              </a:rPr>
              <a:t>Coefficient</a:t>
            </a:r>
            <a:endParaRPr lang="tr-TR" sz="1000" dirty="0" smtClean="0">
              <a:solidFill>
                <a:srgbClr val="40AEBE"/>
              </a:solidFill>
            </a:endParaRPr>
          </a:p>
          <a:p>
            <a:r>
              <a:rPr lang="tr-TR" sz="1000" dirty="0" err="1">
                <a:solidFill>
                  <a:srgbClr val="40AEBE"/>
                </a:solidFill>
              </a:rPr>
              <a:t>V</a:t>
            </a:r>
            <a:r>
              <a:rPr lang="tr-TR" sz="1000" dirty="0" err="1" smtClean="0">
                <a:solidFill>
                  <a:srgbClr val="40AEBE"/>
                </a:solidFill>
              </a:rPr>
              <a:t>ector</a:t>
            </a:r>
            <a:endParaRPr lang="tr-TR" sz="1000" dirty="0">
              <a:solidFill>
                <a:srgbClr val="40AE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3636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C 0.00078 0.01528 0.00169 0.03125 0.03125 0.04098 C 0.06094 0.0507 0.17773 0.05834 0.17773 0.05903 " pathEditMode="relative" rAng="0" ptsTypes="AAA">
                                      <p:cBhvr>
                                        <p:cTn id="40" dur="2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80" y="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6" presetClass="exit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3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85185E-6 L 0.16041 0.00324 C 0.19101 0.00324 0.1832 -1.85185E-6 0.1832 -1.85185E-6 " pathEditMode="relative" ptsTypes="AAA">
                                      <p:cBhvr>
                                        <p:cTn id="50" dur="2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6" presetClass="exit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964 -0.00763 0.01927 -0.01504 0.02448 0.00301 C 0.02956 0.02107 0.0306 0.10857 0.0306 0.10857 " pathEditMode="relative" ptsTypes="AAA">
                                      <p:cBhvr>
                                        <p:cTn id="65" dur="2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6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64 0.00348 C 0.00547 0.00209 0.02096 -3.7037E-6 0.02695 0.0088 C 0.03281 0.0176 0.02604 0.04885 0.02565 0.05625 C 0.025 0.06366 0.02422 0.05371 0.02422 0.05394 L 0.02422 0.05371 L 0.02422 0.05394 " pathEditMode="relative" rAng="0" ptsTypes="AAAAAA">
                                      <p:cBhvr>
                                        <p:cTn id="67" dur="2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0" y="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16" presetClass="exit" presetSubtype="2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70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6" presetClass="exit" presetSubtype="2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73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 animBg="1"/>
      <p:bldP spid="163" grpId="0"/>
      <p:bldP spid="164" grpId="0" uiExpand="1" build="p"/>
      <p:bldP spid="166" grpId="0" animBg="1"/>
      <p:bldP spid="167" grpId="0" animBg="1"/>
      <p:bldP spid="169" grpId="0"/>
      <p:bldP spid="169" grpId="1"/>
      <p:bldP spid="169" grpId="2"/>
      <p:bldP spid="171" grpId="0"/>
      <p:bldP spid="171" grpId="1"/>
      <p:bldP spid="171" grpId="2"/>
      <p:bldP spid="17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7460" y="87682"/>
            <a:ext cx="1864540" cy="369518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10307430" y="457200"/>
            <a:ext cx="21343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dirty="0" smtClean="0">
                <a:latin typeface="Futura Medium" charset="0"/>
                <a:ea typeface="Futura Medium" charset="0"/>
                <a:cs typeface="Futura Medium" charset="0"/>
              </a:rPr>
              <a:t>CHALLENGE 2017</a:t>
            </a:r>
            <a:endParaRPr lang="tr-TR" sz="16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40AEBE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2271" y="1656015"/>
            <a:ext cx="609601" cy="609601"/>
          </a:xfrm>
          <a:prstGeom prst="rect">
            <a:avLst/>
          </a:prstGeom>
        </p:spPr>
      </p:pic>
      <p:pic>
        <p:nvPicPr>
          <p:cNvPr id="10" name="Resi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6932" y="3763294"/>
            <a:ext cx="1475620" cy="10329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Yuvarlatılmış Dikdörtgen 10"/>
          <p:cNvSpPr/>
          <p:nvPr/>
        </p:nvSpPr>
        <p:spPr>
          <a:xfrm>
            <a:off x="1387929" y="919758"/>
            <a:ext cx="6226442" cy="2196714"/>
          </a:xfrm>
          <a:prstGeom prst="roundRect">
            <a:avLst/>
          </a:prstGeom>
          <a:noFill/>
          <a:ln w="28575" cap="flat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Yuvarlatılmış Dikdörtgen 11"/>
          <p:cNvSpPr/>
          <p:nvPr/>
        </p:nvSpPr>
        <p:spPr>
          <a:xfrm>
            <a:off x="3936267" y="1626807"/>
            <a:ext cx="1120442" cy="641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300" dirty="0" err="1" smtClean="0"/>
              <a:t>Noise</a:t>
            </a:r>
            <a:r>
              <a:rPr lang="tr-TR" sz="1300" dirty="0" smtClean="0"/>
              <a:t> </a:t>
            </a:r>
            <a:r>
              <a:rPr lang="tr-TR" sz="1300" dirty="0" err="1" smtClean="0"/>
              <a:t>reduction</a:t>
            </a:r>
            <a:endParaRPr lang="tr-TR" sz="1300" dirty="0"/>
          </a:p>
        </p:txBody>
      </p:sp>
      <p:sp>
        <p:nvSpPr>
          <p:cNvPr id="15" name="Yuvarlatılmış Dikdörtgen 14"/>
          <p:cNvSpPr/>
          <p:nvPr/>
        </p:nvSpPr>
        <p:spPr>
          <a:xfrm>
            <a:off x="5438806" y="1086171"/>
            <a:ext cx="1989335" cy="1713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300" dirty="0" err="1" smtClean="0"/>
              <a:t>Feature</a:t>
            </a:r>
            <a:r>
              <a:rPr lang="tr-TR" sz="1300" dirty="0" smtClean="0"/>
              <a:t> </a:t>
            </a:r>
            <a:r>
              <a:rPr lang="tr-TR" sz="1300" dirty="0" err="1" smtClean="0"/>
              <a:t>extraction</a:t>
            </a:r>
            <a:r>
              <a:rPr lang="tr-TR" sz="1300" dirty="0" smtClean="0"/>
              <a:t> (MFCC)</a:t>
            </a:r>
          </a:p>
          <a:p>
            <a:pPr algn="ctr"/>
            <a:endParaRPr lang="tr-TR" sz="1300" dirty="0"/>
          </a:p>
          <a:p>
            <a:pPr algn="ctr"/>
            <a:endParaRPr lang="tr-TR" sz="1300" dirty="0" smtClean="0"/>
          </a:p>
          <a:p>
            <a:pPr algn="ctr"/>
            <a:endParaRPr lang="tr-TR" sz="1300" dirty="0" smtClean="0"/>
          </a:p>
        </p:txBody>
      </p:sp>
      <p:cxnSp>
        <p:nvCxnSpPr>
          <p:cNvPr id="24" name="Düz Ok Bağlayıcısı 23"/>
          <p:cNvCxnSpPr>
            <a:stCxn id="12" idx="3"/>
            <a:endCxn id="15" idx="1"/>
          </p:cNvCxnSpPr>
          <p:nvPr/>
        </p:nvCxnSpPr>
        <p:spPr>
          <a:xfrm flipV="1">
            <a:off x="5056709" y="1942715"/>
            <a:ext cx="382097" cy="4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Yuvarlatılmış Dikdörtgen 27"/>
          <p:cNvSpPr/>
          <p:nvPr/>
        </p:nvSpPr>
        <p:spPr>
          <a:xfrm>
            <a:off x="5592645" y="2089739"/>
            <a:ext cx="1681655" cy="5780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100" dirty="0" err="1" smtClean="0"/>
              <a:t>Optional</a:t>
            </a:r>
            <a:r>
              <a:rPr lang="tr-TR" sz="1100" dirty="0" smtClean="0"/>
              <a:t> </a:t>
            </a:r>
            <a:r>
              <a:rPr lang="tr-TR" sz="1100" dirty="0" smtClean="0"/>
              <a:t>delta </a:t>
            </a:r>
            <a:r>
              <a:rPr lang="tr-TR" sz="1100" dirty="0" err="1" smtClean="0"/>
              <a:t>and</a:t>
            </a:r>
            <a:r>
              <a:rPr lang="tr-TR" sz="1100" dirty="0" smtClean="0"/>
              <a:t> </a:t>
            </a:r>
            <a:r>
              <a:rPr lang="tr-TR" sz="1100" dirty="0" smtClean="0"/>
              <a:t> delta-delta </a:t>
            </a:r>
            <a:r>
              <a:rPr lang="tr-TR" sz="1100" dirty="0" err="1" smtClean="0"/>
              <a:t>features</a:t>
            </a:r>
            <a:endParaRPr lang="tr-TR" sz="1100" dirty="0"/>
          </a:p>
        </p:txBody>
      </p:sp>
      <p:cxnSp>
        <p:nvCxnSpPr>
          <p:cNvPr id="31" name="Düz Ok Bağlayıcısı 30"/>
          <p:cNvCxnSpPr>
            <a:stCxn id="15" idx="3"/>
            <a:endCxn id="69" idx="1"/>
          </p:cNvCxnSpPr>
          <p:nvPr/>
        </p:nvCxnSpPr>
        <p:spPr>
          <a:xfrm flipV="1">
            <a:off x="7428141" y="1939150"/>
            <a:ext cx="907144" cy="35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Yuvarlatılmış Dikdörtgen 31"/>
          <p:cNvSpPr/>
          <p:nvPr/>
        </p:nvSpPr>
        <p:spPr>
          <a:xfrm>
            <a:off x="1946932" y="1675646"/>
            <a:ext cx="1765471" cy="5540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300" dirty="0" err="1" smtClean="0"/>
              <a:t>Sample</a:t>
            </a:r>
            <a:r>
              <a:rPr lang="tr-TR" sz="1300" dirty="0" smtClean="0"/>
              <a:t> rate </a:t>
            </a:r>
            <a:r>
              <a:rPr lang="tr-TR" sz="1300" dirty="0" err="1" smtClean="0"/>
              <a:t>converter</a:t>
            </a:r>
            <a:endParaRPr lang="tr-TR" sz="1300" dirty="0"/>
          </a:p>
        </p:txBody>
      </p:sp>
      <p:cxnSp>
        <p:nvCxnSpPr>
          <p:cNvPr id="59" name="Düz Ok Bağlayıcısı 58"/>
          <p:cNvCxnSpPr>
            <a:stCxn id="7" idx="3"/>
            <a:endCxn id="32" idx="1"/>
          </p:cNvCxnSpPr>
          <p:nvPr/>
        </p:nvCxnSpPr>
        <p:spPr>
          <a:xfrm flipV="1">
            <a:off x="791872" y="1952692"/>
            <a:ext cx="1155060" cy="8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Düz Ok Bağlayıcısı 60"/>
          <p:cNvCxnSpPr>
            <a:stCxn id="32" idx="3"/>
            <a:endCxn id="12" idx="1"/>
          </p:cNvCxnSpPr>
          <p:nvPr/>
        </p:nvCxnSpPr>
        <p:spPr>
          <a:xfrm flipV="1">
            <a:off x="3712403" y="1947672"/>
            <a:ext cx="223864" cy="5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Metin kutusu 61"/>
          <p:cNvSpPr txBox="1"/>
          <p:nvPr/>
        </p:nvSpPr>
        <p:spPr>
          <a:xfrm>
            <a:off x="2986103" y="995936"/>
            <a:ext cx="2914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Digital</a:t>
            </a:r>
            <a:r>
              <a:rPr lang="tr-TR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tr-TR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signal</a:t>
            </a:r>
            <a:r>
              <a:rPr lang="tr-TR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tr-TR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processing</a:t>
            </a:r>
            <a:endParaRPr lang="tr-TR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9" name="Yuvarlatılmış Dikdörtgen 68"/>
          <p:cNvSpPr/>
          <p:nvPr/>
        </p:nvSpPr>
        <p:spPr>
          <a:xfrm>
            <a:off x="8335285" y="1180323"/>
            <a:ext cx="3091118" cy="1517654"/>
          </a:xfrm>
          <a:prstGeom prst="roundRect">
            <a:avLst/>
          </a:prstGeom>
          <a:noFill/>
          <a:ln w="19050" cmpd="tri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smtClean="0"/>
              <a:t>Training model</a:t>
            </a:r>
            <a:endParaRPr lang="tr-TR" dirty="0"/>
          </a:p>
          <a:p>
            <a:pPr algn="ctr"/>
            <a:endParaRPr lang="tr-TR" dirty="0" smtClean="0"/>
          </a:p>
          <a:p>
            <a:pPr algn="ctr"/>
            <a:endParaRPr lang="tr-TR" dirty="0"/>
          </a:p>
          <a:p>
            <a:pPr algn="ctr"/>
            <a:endParaRPr lang="tr-TR" dirty="0" smtClean="0"/>
          </a:p>
        </p:txBody>
      </p:sp>
      <p:sp>
        <p:nvSpPr>
          <p:cNvPr id="76" name="Yuvarlatılmış Dikdörtgen 75"/>
          <p:cNvSpPr/>
          <p:nvPr/>
        </p:nvSpPr>
        <p:spPr>
          <a:xfrm>
            <a:off x="6723767" y="3711796"/>
            <a:ext cx="4067639" cy="1376566"/>
          </a:xfrm>
          <a:prstGeom prst="roundRect">
            <a:avLst/>
          </a:prstGeom>
          <a:noFill/>
          <a:ln w="4762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83" name="Yuvarlatılmış Dikdörtgen 82"/>
          <p:cNvSpPr/>
          <p:nvPr/>
        </p:nvSpPr>
        <p:spPr>
          <a:xfrm>
            <a:off x="8475288" y="1974420"/>
            <a:ext cx="604302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100" dirty="0" smtClean="0"/>
              <a:t>SVM</a:t>
            </a:r>
            <a:endParaRPr lang="tr-TR" sz="1100" dirty="0"/>
          </a:p>
        </p:txBody>
      </p:sp>
      <p:sp>
        <p:nvSpPr>
          <p:cNvPr id="87" name="Metin kutusu 86"/>
          <p:cNvSpPr txBox="1"/>
          <p:nvPr/>
        </p:nvSpPr>
        <p:spPr>
          <a:xfrm>
            <a:off x="8140589" y="3702931"/>
            <a:ext cx="122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Server </a:t>
            </a:r>
            <a:r>
              <a:rPr lang="tr-TR" dirty="0" err="1" smtClean="0"/>
              <a:t>App</a:t>
            </a:r>
            <a:endParaRPr lang="tr-TR" dirty="0"/>
          </a:p>
        </p:txBody>
      </p:sp>
      <p:cxnSp>
        <p:nvCxnSpPr>
          <p:cNvPr id="91" name="Düz Bağlayıcı 90"/>
          <p:cNvCxnSpPr>
            <a:stCxn id="10" idx="3"/>
          </p:cNvCxnSpPr>
          <p:nvPr/>
        </p:nvCxnSpPr>
        <p:spPr>
          <a:xfrm>
            <a:off x="3422552" y="4279761"/>
            <a:ext cx="3309153" cy="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Düz Ok Bağlayıcısı 92"/>
          <p:cNvCxnSpPr/>
          <p:nvPr/>
        </p:nvCxnSpPr>
        <p:spPr>
          <a:xfrm>
            <a:off x="10056732" y="2701542"/>
            <a:ext cx="0" cy="952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Düz Bağlayıcı 100"/>
          <p:cNvCxnSpPr/>
          <p:nvPr/>
        </p:nvCxnSpPr>
        <p:spPr>
          <a:xfrm>
            <a:off x="1610130" y="1965484"/>
            <a:ext cx="4604" cy="2314277"/>
          </a:xfrm>
          <a:prstGeom prst="line">
            <a:avLst/>
          </a:prstGeom>
          <a:ln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Düz Ok Bağlayıcısı 110"/>
          <p:cNvCxnSpPr/>
          <p:nvPr/>
        </p:nvCxnSpPr>
        <p:spPr>
          <a:xfrm>
            <a:off x="1611559" y="4276586"/>
            <a:ext cx="3321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Yuvarlatılmış Dikdörtgen 111"/>
          <p:cNvSpPr/>
          <p:nvPr/>
        </p:nvSpPr>
        <p:spPr>
          <a:xfrm>
            <a:off x="6788076" y="4084413"/>
            <a:ext cx="3934530" cy="3706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000" dirty="0" err="1" smtClean="0"/>
              <a:t>Processing</a:t>
            </a:r>
            <a:r>
              <a:rPr lang="tr-TR" sz="1000" dirty="0" smtClean="0"/>
              <a:t> {</a:t>
            </a:r>
            <a:r>
              <a:rPr lang="tr-TR" sz="1000" dirty="0" err="1" smtClean="0"/>
              <a:t>name,command</a:t>
            </a:r>
            <a:r>
              <a:rPr lang="tr-TR" sz="1000" dirty="0" smtClean="0"/>
              <a:t>} </a:t>
            </a:r>
            <a:r>
              <a:rPr lang="tr-TR" sz="1000" dirty="0" err="1" smtClean="0"/>
              <a:t>and</a:t>
            </a:r>
            <a:r>
              <a:rPr lang="tr-TR" sz="1000" dirty="0" smtClean="0"/>
              <a:t> </a:t>
            </a:r>
            <a:r>
              <a:rPr lang="tr-TR" sz="1000" dirty="0" err="1" smtClean="0"/>
              <a:t>prepare</a:t>
            </a:r>
            <a:r>
              <a:rPr lang="tr-TR" sz="1000" dirty="0" smtClean="0"/>
              <a:t> </a:t>
            </a:r>
            <a:r>
              <a:rPr lang="tr-TR" sz="1000" dirty="0" err="1" smtClean="0"/>
              <a:t>database</a:t>
            </a:r>
            <a:r>
              <a:rPr lang="tr-TR" sz="1000" dirty="0" smtClean="0"/>
              <a:t> </a:t>
            </a:r>
            <a:r>
              <a:rPr lang="tr-TR" sz="1000" dirty="0" err="1" smtClean="0"/>
              <a:t>query</a:t>
            </a:r>
            <a:endParaRPr lang="tr-TR" sz="1000" dirty="0"/>
          </a:p>
        </p:txBody>
      </p:sp>
      <p:sp>
        <p:nvSpPr>
          <p:cNvPr id="119" name="Metin kutusu 118"/>
          <p:cNvSpPr txBox="1"/>
          <p:nvPr/>
        </p:nvSpPr>
        <p:spPr>
          <a:xfrm>
            <a:off x="6860210" y="6289918"/>
            <a:ext cx="154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User </a:t>
            </a:r>
            <a:r>
              <a:rPr lang="tr-TR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database</a:t>
            </a:r>
            <a:endParaRPr lang="tr-T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20" name="Resim 1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2022" y="5749079"/>
            <a:ext cx="654702" cy="654702"/>
          </a:xfrm>
          <a:prstGeom prst="rect">
            <a:avLst/>
          </a:prstGeom>
        </p:spPr>
      </p:pic>
      <p:cxnSp>
        <p:nvCxnSpPr>
          <p:cNvPr id="122" name="Düz Ok Bağlayıcısı 121"/>
          <p:cNvCxnSpPr/>
          <p:nvPr/>
        </p:nvCxnSpPr>
        <p:spPr>
          <a:xfrm>
            <a:off x="7668920" y="5061175"/>
            <a:ext cx="0" cy="712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Metin kutusu 137"/>
          <p:cNvSpPr txBox="1"/>
          <p:nvPr/>
        </p:nvSpPr>
        <p:spPr>
          <a:xfrm>
            <a:off x="7634621" y="5326640"/>
            <a:ext cx="14125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smtClean="0">
                <a:solidFill>
                  <a:srgbClr val="40AEBE"/>
                </a:solidFill>
              </a:rPr>
              <a:t>User </a:t>
            </a:r>
            <a:r>
              <a:rPr lang="tr-TR" sz="1000" dirty="0" err="1" smtClean="0">
                <a:solidFill>
                  <a:srgbClr val="40AEBE"/>
                </a:solidFill>
              </a:rPr>
              <a:t>information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query</a:t>
            </a:r>
            <a:endParaRPr lang="tr-TR" sz="1000" dirty="0">
              <a:solidFill>
                <a:srgbClr val="40AEBE"/>
              </a:solidFill>
            </a:endParaRPr>
          </a:p>
        </p:txBody>
      </p:sp>
      <p:cxnSp>
        <p:nvCxnSpPr>
          <p:cNvPr id="139" name="Düz Ok Bağlayıcısı 138"/>
          <p:cNvCxnSpPr/>
          <p:nvPr/>
        </p:nvCxnSpPr>
        <p:spPr>
          <a:xfrm flipV="1">
            <a:off x="7499297" y="5061175"/>
            <a:ext cx="2020" cy="687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" name="Resim 142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308" b="98269" l="9231" r="90000">
                        <a14:foregroundMark x1="38846" y1="6923" x2="38846" y2="6923"/>
                        <a14:foregroundMark x1="55000" y1="9231" x2="55000" y2="9231"/>
                        <a14:foregroundMark x1="76923" y1="10385" x2="76923" y2="10385"/>
                        <a14:foregroundMark x1="33077" y1="10385" x2="33077" y2="10385"/>
                        <a14:foregroundMark x1="22115" y1="8846" x2="22115" y2="8846"/>
                        <a14:foregroundMark x1="14615" y1="14038" x2="14615" y2="14038"/>
                        <a14:backgroundMark x1="14808" y1="10769" x2="14808" y2="107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45506" y="5659107"/>
            <a:ext cx="834646" cy="834646"/>
          </a:xfrm>
          <a:prstGeom prst="rect">
            <a:avLst/>
          </a:prstGeom>
        </p:spPr>
      </p:pic>
      <p:sp>
        <p:nvSpPr>
          <p:cNvPr id="145" name="Metin kutusu 144"/>
          <p:cNvSpPr txBox="1"/>
          <p:nvPr/>
        </p:nvSpPr>
        <p:spPr>
          <a:xfrm>
            <a:off x="10198638" y="6391073"/>
            <a:ext cx="962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Speaker</a:t>
            </a:r>
            <a:endParaRPr lang="tr-T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47" name="Düz Ok Bağlayıcısı 146"/>
          <p:cNvCxnSpPr/>
          <p:nvPr/>
        </p:nvCxnSpPr>
        <p:spPr>
          <a:xfrm>
            <a:off x="9518128" y="5092783"/>
            <a:ext cx="801255" cy="713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Düz Ok Bağlayıcısı 147"/>
          <p:cNvCxnSpPr/>
          <p:nvPr/>
        </p:nvCxnSpPr>
        <p:spPr>
          <a:xfrm flipH="1" flipV="1">
            <a:off x="9786006" y="5059512"/>
            <a:ext cx="681827" cy="599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Metin kutusu 151"/>
          <p:cNvSpPr txBox="1"/>
          <p:nvPr/>
        </p:nvSpPr>
        <p:spPr>
          <a:xfrm>
            <a:off x="10198688" y="5181208"/>
            <a:ext cx="12314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smtClean="0">
                <a:solidFill>
                  <a:srgbClr val="40AEBE"/>
                </a:solidFill>
              </a:rPr>
              <a:t>Speaker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commands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54" name="Metin kutusu 153"/>
          <p:cNvSpPr txBox="1"/>
          <p:nvPr/>
        </p:nvSpPr>
        <p:spPr>
          <a:xfrm>
            <a:off x="5607053" y="4022389"/>
            <a:ext cx="9909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smtClean="0">
                <a:solidFill>
                  <a:srgbClr val="40AEBE"/>
                </a:solidFill>
              </a:rPr>
              <a:t>User </a:t>
            </a:r>
            <a:r>
              <a:rPr lang="tr-TR" sz="1000" dirty="0" err="1" smtClean="0">
                <a:solidFill>
                  <a:srgbClr val="40AEBE"/>
                </a:solidFill>
              </a:rPr>
              <a:t>c</a:t>
            </a:r>
            <a:r>
              <a:rPr lang="tr-TR" sz="1000" dirty="0" err="1" smtClean="0">
                <a:solidFill>
                  <a:srgbClr val="40AEBE"/>
                </a:solidFill>
              </a:rPr>
              <a:t>ommand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55" name="Metin kutusu 154"/>
          <p:cNvSpPr txBox="1"/>
          <p:nvPr/>
        </p:nvSpPr>
        <p:spPr>
          <a:xfrm>
            <a:off x="10045580" y="3098892"/>
            <a:ext cx="7296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err="1" smtClean="0">
                <a:solidFill>
                  <a:srgbClr val="40AEBE"/>
                </a:solidFill>
              </a:rPr>
              <a:t>Username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56" name="Yuvarlatılmış Dikdörtgen 155"/>
          <p:cNvSpPr/>
          <p:nvPr/>
        </p:nvSpPr>
        <p:spPr>
          <a:xfrm>
            <a:off x="6788075" y="4563516"/>
            <a:ext cx="3934530" cy="3706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000" dirty="0" err="1" smtClean="0"/>
              <a:t>Establish</a:t>
            </a:r>
            <a:r>
              <a:rPr lang="tr-TR" sz="1000" dirty="0" smtClean="0"/>
              <a:t> </a:t>
            </a:r>
            <a:r>
              <a:rPr lang="tr-TR" sz="1000" dirty="0" err="1" smtClean="0"/>
              <a:t>connection</a:t>
            </a:r>
            <a:r>
              <a:rPr lang="tr-TR" sz="1000" dirty="0" smtClean="0"/>
              <a:t> </a:t>
            </a:r>
            <a:r>
              <a:rPr lang="tr-TR" sz="1000" dirty="0" err="1" smtClean="0"/>
              <a:t>with</a:t>
            </a:r>
            <a:r>
              <a:rPr lang="tr-TR" sz="1000" dirty="0" smtClean="0"/>
              <a:t> </a:t>
            </a:r>
            <a:r>
              <a:rPr lang="tr-TR" sz="1000" dirty="0" err="1" smtClean="0"/>
              <a:t>Speaker</a:t>
            </a:r>
            <a:r>
              <a:rPr lang="tr-TR" sz="1000" dirty="0" smtClean="0"/>
              <a:t> </a:t>
            </a:r>
            <a:r>
              <a:rPr lang="tr-TR" sz="1000" dirty="0" err="1" smtClean="0"/>
              <a:t>and</a:t>
            </a:r>
            <a:r>
              <a:rPr lang="tr-TR" sz="1000" dirty="0" smtClean="0"/>
              <a:t> </a:t>
            </a:r>
            <a:r>
              <a:rPr lang="tr-TR" sz="1000" dirty="0" err="1" smtClean="0"/>
              <a:t>prepare</a:t>
            </a:r>
            <a:r>
              <a:rPr lang="tr-TR" sz="1000" dirty="0" smtClean="0"/>
              <a:t> </a:t>
            </a:r>
            <a:r>
              <a:rPr lang="tr-TR" sz="1000" dirty="0" err="1" smtClean="0"/>
              <a:t>speaker</a:t>
            </a:r>
            <a:r>
              <a:rPr lang="tr-TR" sz="1000" dirty="0" smtClean="0"/>
              <a:t> </a:t>
            </a:r>
            <a:r>
              <a:rPr lang="tr-TR" sz="1000" dirty="0" err="1" smtClean="0"/>
              <a:t>commands</a:t>
            </a:r>
            <a:endParaRPr lang="tr-TR" sz="1000" dirty="0"/>
          </a:p>
        </p:txBody>
      </p:sp>
      <p:sp>
        <p:nvSpPr>
          <p:cNvPr id="161" name="Metin kutusu 160"/>
          <p:cNvSpPr txBox="1"/>
          <p:nvPr/>
        </p:nvSpPr>
        <p:spPr>
          <a:xfrm>
            <a:off x="82004" y="2187602"/>
            <a:ext cx="12731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err="1" smtClean="0">
                <a:solidFill>
                  <a:srgbClr val="40AEBE"/>
                </a:solidFill>
              </a:rPr>
              <a:t>İnput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user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command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85" name="Metin kutusu 184"/>
          <p:cNvSpPr txBox="1"/>
          <p:nvPr/>
        </p:nvSpPr>
        <p:spPr>
          <a:xfrm>
            <a:off x="0" y="87682"/>
            <a:ext cx="12192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200" dirty="0" err="1" smtClean="0"/>
              <a:t>Speaker</a:t>
            </a:r>
            <a:r>
              <a:rPr lang="tr-TR" sz="2200" dirty="0" smtClean="0"/>
              <a:t> </a:t>
            </a:r>
            <a:r>
              <a:rPr lang="tr-TR" sz="2200" dirty="0" err="1" smtClean="0"/>
              <a:t>recognition</a:t>
            </a:r>
            <a:r>
              <a:rPr lang="tr-TR" sz="2200" dirty="0" smtClean="0"/>
              <a:t> </a:t>
            </a:r>
            <a:r>
              <a:rPr lang="tr-TR" sz="2200" dirty="0" err="1" smtClean="0"/>
              <a:t>system</a:t>
            </a:r>
            <a:r>
              <a:rPr lang="tr-TR" sz="2200" dirty="0" smtClean="0"/>
              <a:t> </a:t>
            </a:r>
            <a:r>
              <a:rPr lang="tr-TR" sz="2200" dirty="0" err="1" smtClean="0"/>
              <a:t>diagram</a:t>
            </a:r>
            <a:endParaRPr lang="tr-TR" sz="2200" dirty="0"/>
          </a:p>
        </p:txBody>
      </p:sp>
      <p:sp>
        <p:nvSpPr>
          <p:cNvPr id="188" name="Metin kutusu 187"/>
          <p:cNvSpPr txBox="1"/>
          <p:nvPr/>
        </p:nvSpPr>
        <p:spPr>
          <a:xfrm>
            <a:off x="7619106" y="1924769"/>
            <a:ext cx="7665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smtClean="0">
                <a:solidFill>
                  <a:srgbClr val="40AEBE"/>
                </a:solidFill>
              </a:rPr>
              <a:t>MFC</a:t>
            </a:r>
          </a:p>
          <a:p>
            <a:r>
              <a:rPr lang="tr-TR" sz="1000" dirty="0" err="1" smtClean="0">
                <a:solidFill>
                  <a:srgbClr val="40AEBE"/>
                </a:solidFill>
              </a:rPr>
              <a:t>Coefficient</a:t>
            </a:r>
            <a:endParaRPr lang="tr-TR" sz="1000" dirty="0" smtClean="0">
              <a:solidFill>
                <a:srgbClr val="40AEBE"/>
              </a:solidFill>
            </a:endParaRPr>
          </a:p>
          <a:p>
            <a:r>
              <a:rPr lang="tr-TR" sz="1000" dirty="0" err="1">
                <a:solidFill>
                  <a:srgbClr val="40AEBE"/>
                </a:solidFill>
              </a:rPr>
              <a:t>V</a:t>
            </a:r>
            <a:r>
              <a:rPr lang="tr-TR" sz="1000" dirty="0" err="1" smtClean="0">
                <a:solidFill>
                  <a:srgbClr val="40AEBE"/>
                </a:solidFill>
              </a:rPr>
              <a:t>ector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60" name="Yuvarlatılmış Dikdörtgen 59"/>
          <p:cNvSpPr/>
          <p:nvPr/>
        </p:nvSpPr>
        <p:spPr>
          <a:xfrm>
            <a:off x="9223875" y="1978614"/>
            <a:ext cx="604302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100" dirty="0" err="1" smtClean="0"/>
              <a:t>Seq</a:t>
            </a:r>
            <a:r>
              <a:rPr lang="tr-TR" sz="1100" dirty="0" smtClean="0"/>
              <a:t> NN</a:t>
            </a:r>
            <a:endParaRPr lang="tr-TR" sz="1100" dirty="0"/>
          </a:p>
        </p:txBody>
      </p:sp>
      <p:sp>
        <p:nvSpPr>
          <p:cNvPr id="63" name="Yuvarlatılmış Dikdörtgen 62"/>
          <p:cNvSpPr/>
          <p:nvPr/>
        </p:nvSpPr>
        <p:spPr>
          <a:xfrm>
            <a:off x="9981632" y="1968957"/>
            <a:ext cx="604302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100" dirty="0" smtClean="0"/>
              <a:t>CNN</a:t>
            </a:r>
            <a:endParaRPr lang="tr-TR" sz="1100" dirty="0"/>
          </a:p>
        </p:txBody>
      </p:sp>
      <p:sp>
        <p:nvSpPr>
          <p:cNvPr id="64" name="Yuvarlatılmış Dikdörtgen 63"/>
          <p:cNvSpPr/>
          <p:nvPr/>
        </p:nvSpPr>
        <p:spPr>
          <a:xfrm>
            <a:off x="10730219" y="1974420"/>
            <a:ext cx="604302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100" dirty="0" smtClean="0"/>
              <a:t>LSTM</a:t>
            </a:r>
            <a:endParaRPr lang="tr-TR" sz="1100" dirty="0"/>
          </a:p>
        </p:txBody>
      </p:sp>
    </p:spTree>
    <p:extLst>
      <p:ext uri="{BB962C8B-B14F-4D97-AF65-F5344CB8AC3E}">
        <p14:creationId xmlns:p14="http://schemas.microsoft.com/office/powerpoint/2010/main" val="127093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rinlik">
  <a:themeElements>
    <a:clrScheme name="Derinlik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rinlik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rinlik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1598</TotalTime>
  <Words>175</Words>
  <Application>Microsoft Macintosh PowerPoint</Application>
  <PresentationFormat>Geniş Ekran</PresentationFormat>
  <Paragraphs>66</Paragraphs>
  <Slides>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</vt:i4>
      </vt:variant>
    </vt:vector>
  </HeadingPairs>
  <TitlesOfParts>
    <vt:vector size="7" baseType="lpstr">
      <vt:lpstr>Calibri</vt:lpstr>
      <vt:lpstr>Corbel</vt:lpstr>
      <vt:lpstr>Futura Medium</vt:lpstr>
      <vt:lpstr>Arial</vt:lpstr>
      <vt:lpstr>Derinlik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Ege Gürmeriçliler</dc:creator>
  <cp:lastModifiedBy>Ege Gürmeriçliler</cp:lastModifiedBy>
  <cp:revision>22</cp:revision>
  <dcterms:created xsi:type="dcterms:W3CDTF">2017-11-29T22:34:07Z</dcterms:created>
  <dcterms:modified xsi:type="dcterms:W3CDTF">2017-12-01T01:24:15Z</dcterms:modified>
</cp:coreProperties>
</file>

<file path=docProps/thumbnail.jpeg>
</file>